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60" r:id="rId4"/>
    <p:sldId id="263" r:id="rId5"/>
    <p:sldId id="262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4EF1-2AEA-4F7A-9A5C-4A69097450E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99B-62FE-4597-B5E1-93E59588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8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4EF1-2AEA-4F7A-9A5C-4A69097450E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99B-62FE-4597-B5E1-93E59588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9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4EF1-2AEA-4F7A-9A5C-4A69097450E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99B-62FE-4597-B5E1-93E59588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80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4EF1-2AEA-4F7A-9A5C-4A69097450E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99B-62FE-4597-B5E1-93E5958807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9337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4EF1-2AEA-4F7A-9A5C-4A69097450E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99B-62FE-4597-B5E1-93E59588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28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4EF1-2AEA-4F7A-9A5C-4A69097450E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99B-62FE-4597-B5E1-93E59588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40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4EF1-2AEA-4F7A-9A5C-4A69097450E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99B-62FE-4597-B5E1-93E59588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54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4EF1-2AEA-4F7A-9A5C-4A69097450E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99B-62FE-4597-B5E1-93E59588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43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4EF1-2AEA-4F7A-9A5C-4A69097450E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99B-62FE-4597-B5E1-93E59588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52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4EF1-2AEA-4F7A-9A5C-4A69097450E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99B-62FE-4597-B5E1-93E59588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1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4EF1-2AEA-4F7A-9A5C-4A69097450E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99B-62FE-4597-B5E1-93E59588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7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4EF1-2AEA-4F7A-9A5C-4A69097450E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99B-62FE-4597-B5E1-93E59588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52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4EF1-2AEA-4F7A-9A5C-4A69097450E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99B-62FE-4597-B5E1-93E59588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66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4EF1-2AEA-4F7A-9A5C-4A69097450E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99B-62FE-4597-B5E1-93E59588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88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4EF1-2AEA-4F7A-9A5C-4A69097450E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99B-62FE-4597-B5E1-93E59588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4EF1-2AEA-4F7A-9A5C-4A69097450E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99B-62FE-4597-B5E1-93E59588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6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4EF1-2AEA-4F7A-9A5C-4A69097450E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B199B-62FE-4597-B5E1-93E59588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44EF1-2AEA-4F7A-9A5C-4A69097450E0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B199B-62FE-4597-B5E1-93E595880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012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storija2020.blogspot.com/2020/05/blog-post_6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online.anyflip.com/dciw/cyed/mobile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ДРАГИНАЦ-електронски часопис историјске секције, други број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491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7796" y="1736494"/>
            <a:ext cx="4040188" cy="927794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 smtClean="0">
                <a:latin typeface="Trebuchet MS" pitchFamily="34" charset="0"/>
              </a:rPr>
              <a:t>Исходи</a:t>
            </a:r>
          </a:p>
          <a:p>
            <a:r>
              <a:rPr lang="sr-Cyrl-RS" sz="1800" b="0" dirty="0" smtClean="0">
                <a:latin typeface="Trebuchet MS" pitchFamily="34" charset="0"/>
              </a:rPr>
              <a:t>По завршетку пројекта ученик ће бити у стању да:</a:t>
            </a:r>
            <a:endParaRPr lang="en-US" sz="1800" b="0" dirty="0">
              <a:latin typeface="Trebuchet MS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5248" y="2636912"/>
            <a:ext cx="4040188" cy="3687762"/>
          </a:xfrm>
        </p:spPr>
        <p:txBody>
          <a:bodyPr>
            <a:normAutofit fontScale="92500" lnSpcReduction="10000"/>
          </a:bodyPr>
          <a:lstStyle/>
          <a:p>
            <a:r>
              <a:rPr lang="sr-Cyrl-RS" sz="1800" dirty="0" smtClean="0">
                <a:latin typeface="Trebuchet MS" pitchFamily="34" charset="0"/>
              </a:rPr>
              <a:t>Користећи ИКТ, самостално или у групи, презентује резултате истраживања</a:t>
            </a:r>
          </a:p>
          <a:p>
            <a:r>
              <a:rPr lang="sr-Cyrl-RS" sz="1800" dirty="0" smtClean="0">
                <a:latin typeface="Trebuchet MS" pitchFamily="34" charset="0"/>
              </a:rPr>
              <a:t>Учествује у организовању и спровођењу заједничких школских активности везаних за развој културе сећања</a:t>
            </a:r>
          </a:p>
          <a:p>
            <a:r>
              <a:rPr lang="sr-Cyrl-RS" sz="1800" dirty="0" smtClean="0">
                <a:latin typeface="Trebuchet MS" pitchFamily="34" charset="0"/>
              </a:rPr>
              <a:t>Препознаје естетичке елементе културне баштине</a:t>
            </a:r>
          </a:p>
          <a:p>
            <a:r>
              <a:rPr lang="sr-Cyrl-RS" sz="1800" dirty="0" smtClean="0">
                <a:latin typeface="Trebuchet MS" pitchFamily="34" charset="0"/>
              </a:rPr>
              <a:t>Планира стратегију решавања проблема</a:t>
            </a:r>
            <a:endParaRPr lang="en-US" sz="1800" dirty="0">
              <a:latin typeface="Trebuchet MS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RS" dirty="0" smtClean="0">
                <a:latin typeface="Trebuchet MS" pitchFamily="34" charset="0"/>
              </a:rPr>
              <a:t>Међупредметне</a:t>
            </a:r>
            <a:r>
              <a:rPr lang="sr-Cyrl-RS" dirty="0" smtClean="0"/>
              <a:t> компетенције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sr-Cyrl-RS" sz="1800" dirty="0" smtClean="0">
                <a:latin typeface="Trebuchet MS" pitchFamily="34" charset="0"/>
              </a:rPr>
              <a:t>Рад с подацима и информацијама</a:t>
            </a:r>
          </a:p>
          <a:p>
            <a:r>
              <a:rPr lang="sr-Cyrl-RS" sz="1800" dirty="0" smtClean="0">
                <a:latin typeface="Trebuchet MS" pitchFamily="34" charset="0"/>
              </a:rPr>
              <a:t>Решавање проблема</a:t>
            </a:r>
          </a:p>
          <a:p>
            <a:r>
              <a:rPr lang="sr-Cyrl-RS" sz="1800" dirty="0" smtClean="0">
                <a:latin typeface="Trebuchet MS" pitchFamily="34" charset="0"/>
              </a:rPr>
              <a:t>Комуникација</a:t>
            </a:r>
          </a:p>
          <a:p>
            <a:r>
              <a:rPr lang="sr-Cyrl-RS" sz="1800" dirty="0" smtClean="0">
                <a:latin typeface="Trebuchet MS" pitchFamily="34" charset="0"/>
              </a:rPr>
              <a:t>Сарадња</a:t>
            </a:r>
            <a:endParaRPr lang="sr-Cyrl-RS" sz="1800" dirty="0">
              <a:latin typeface="Trebuchet MS" pitchFamily="34" charset="0"/>
            </a:endParaRPr>
          </a:p>
          <a:p>
            <a:r>
              <a:rPr lang="sr-Cyrl-RS" sz="1800" dirty="0" smtClean="0">
                <a:latin typeface="Trebuchet MS" pitchFamily="34" charset="0"/>
              </a:rPr>
              <a:t>Естетичка компетенција</a:t>
            </a:r>
          </a:p>
          <a:p>
            <a:endParaRPr lang="sr-Cyrl-RS" sz="1800" dirty="0">
              <a:latin typeface="Trebuchet MS" pitchFamily="34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3611" y="764704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dirty="0" smtClean="0">
                <a:latin typeface="Trebuchet MS" pitchFamily="34" charset="0"/>
              </a:rPr>
              <a:t>Циљ пројекта: креирање електронског часописа историјске секције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859230" y="5589240"/>
            <a:ext cx="396124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>
              <a:buNone/>
            </a:pPr>
            <a:r>
              <a:rPr lang="sr-Cyrl-RS">
                <a:latin typeface="Trebuchet MS" pitchFamily="34" charset="0"/>
              </a:rPr>
              <a:t>Дигитална компетенција</a:t>
            </a:r>
            <a:endParaRPr lang="sr-Cyrl-RS" dirty="0">
              <a:latin typeface="Trebuchet MS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63688" y="116632"/>
            <a:ext cx="5688632" cy="986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2800" dirty="0" smtClean="0"/>
              <a:t>Планирање</a:t>
            </a:r>
            <a:endParaRPr lang="en-US" sz="1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938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893515"/>
          </a:xfrm>
        </p:spPr>
        <p:txBody>
          <a:bodyPr>
            <a:normAutofit/>
          </a:bodyPr>
          <a:lstStyle/>
          <a:p>
            <a:r>
              <a:rPr lang="sr-Cyrl-RS" dirty="0" smtClean="0"/>
              <a:t>Планирање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059" y="1447394"/>
            <a:ext cx="3600326" cy="823912"/>
          </a:xfrm>
        </p:spPr>
        <p:txBody>
          <a:bodyPr/>
          <a:lstStyle/>
          <a:p>
            <a:r>
              <a:rPr lang="sr-Cyrl-RS" dirty="0" smtClean="0">
                <a:latin typeface="Trebuchet MS" pitchFamily="34" charset="0"/>
              </a:rPr>
              <a:t>Активности ученика: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2574776"/>
          </a:xfrm>
        </p:spPr>
        <p:txBody>
          <a:bodyPr>
            <a:normAutofit/>
          </a:bodyPr>
          <a:lstStyle/>
          <a:p>
            <a:r>
              <a:rPr lang="sr-Cyrl-RS" sz="1800" dirty="0" smtClean="0">
                <a:latin typeface="Trebuchet MS" pitchFamily="34" charset="0"/>
              </a:rPr>
              <a:t>Траже решење проблема, планирају фазе и ток рада</a:t>
            </a:r>
          </a:p>
          <a:p>
            <a:r>
              <a:rPr lang="sr-Cyrl-RS" sz="1800" dirty="0" smtClean="0">
                <a:latin typeface="Trebuchet MS" pitchFamily="34" charset="0"/>
              </a:rPr>
              <a:t>Писање новинских текстова (репортаже, извештаји..)</a:t>
            </a:r>
          </a:p>
          <a:p>
            <a:r>
              <a:rPr lang="sr-Cyrl-RS" sz="1800" dirty="0" smtClean="0">
                <a:latin typeface="Trebuchet MS" pitchFamily="34" charset="0"/>
              </a:rPr>
              <a:t>Израда електронског часописа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0193" y="1582795"/>
            <a:ext cx="3591437" cy="823912"/>
          </a:xfrm>
        </p:spPr>
        <p:txBody>
          <a:bodyPr/>
          <a:lstStyle/>
          <a:p>
            <a:r>
              <a:rPr lang="sr-Cyrl-RS" dirty="0" smtClean="0">
                <a:latin typeface="Trebuchet MS" pitchFamily="34" charset="0"/>
              </a:rPr>
              <a:t>Активности наставника: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1854696"/>
          </a:xfrm>
        </p:spPr>
        <p:txBody>
          <a:bodyPr>
            <a:normAutofit lnSpcReduction="10000"/>
          </a:bodyPr>
          <a:lstStyle/>
          <a:p>
            <a:r>
              <a:rPr lang="sr-Cyrl-RS" sz="1800" dirty="0" smtClean="0">
                <a:latin typeface="Trebuchet MS" pitchFamily="34" charset="0"/>
              </a:rPr>
              <a:t>Планира и припрема пројектну наставу</a:t>
            </a:r>
          </a:p>
          <a:p>
            <a:r>
              <a:rPr lang="sr-Cyrl-RS" sz="1800" dirty="0" smtClean="0">
                <a:latin typeface="Trebuchet MS" pitchFamily="34" charset="0"/>
              </a:rPr>
              <a:t>Даје инструкције за рад</a:t>
            </a:r>
          </a:p>
          <a:p>
            <a:r>
              <a:rPr lang="sr-Cyrl-RS" sz="1800" dirty="0" smtClean="0">
                <a:latin typeface="Trebuchet MS" pitchFamily="34" charset="0"/>
              </a:rPr>
              <a:t>Координира, пружа подршку, подстиче сарадњу</a:t>
            </a:r>
            <a:endParaRPr lang="en-US" sz="1800" dirty="0">
              <a:latin typeface="Trebuchet MS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98504" y="5228380"/>
            <a:ext cx="777686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Начин презентације пројекта:</a:t>
            </a:r>
          </a:p>
          <a:p>
            <a:pPr algn="ctr"/>
            <a:r>
              <a:rPr lang="sr-Cyrl-RS" dirty="0" smtClean="0"/>
              <a:t>Промоција електронског часописа</a:t>
            </a:r>
          </a:p>
          <a:p>
            <a:pPr algn="ctr"/>
            <a:r>
              <a:rPr lang="sr-Cyrl-RS" dirty="0" smtClean="0"/>
              <a:t>„ДРАГИНАЦ“ на интернету</a:t>
            </a:r>
          </a:p>
          <a:p>
            <a:pPr algn="ctr"/>
            <a:r>
              <a:rPr lang="sr-Cyrl-RS" dirty="0" smtClean="0"/>
              <a:t>Постављање часописа на сајт школе, блог, фејсбук страну школе</a:t>
            </a:r>
          </a:p>
        </p:txBody>
      </p:sp>
    </p:spTree>
    <p:extLst>
      <p:ext uri="{BB962C8B-B14F-4D97-AF65-F5344CB8AC3E}">
        <p14:creationId xmlns:p14="http://schemas.microsoft.com/office/powerpoint/2010/main" val="3201670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планирање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211636"/>
              </p:ext>
            </p:extLst>
          </p:nvPr>
        </p:nvGraphicFramePr>
        <p:xfrm>
          <a:off x="467544" y="2564905"/>
          <a:ext cx="8064896" cy="658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7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7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8872">
                <a:tc>
                  <a:txBody>
                    <a:bodyPr/>
                    <a:lstStyle/>
                    <a:p>
                      <a:r>
                        <a:rPr lang="sr-Cyrl-RS" dirty="0" smtClean="0"/>
                        <a:t>Критеријуми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ПРОЦЕНА УСПЕШНОСТИ ГРУПНОГ РАДА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1844824"/>
            <a:ext cx="4488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Trebuchet MS" pitchFamily="34" charset="0"/>
              </a:rPr>
              <a:t>Планирани начин вредновања пројекта-</a:t>
            </a:r>
          </a:p>
          <a:p>
            <a:r>
              <a:rPr lang="sr-Cyrl-RS" dirty="0" smtClean="0">
                <a:latin typeface="Trebuchet MS" pitchFamily="34" charset="0"/>
              </a:rPr>
              <a:t> критеријуми за вредновање рада група</a:t>
            </a:r>
            <a:endParaRPr lang="en-US" dirty="0">
              <a:latin typeface="Trebuchet MS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237398"/>
              </p:ext>
            </p:extLst>
          </p:nvPr>
        </p:nvGraphicFramePr>
        <p:xfrm>
          <a:off x="467544" y="3284984"/>
          <a:ext cx="8064896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78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Одличан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 smtClean="0"/>
                        <a:t>Добар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Потребна</a:t>
                      </a:r>
                      <a:r>
                        <a:rPr lang="sr-Cyrl-RS" sz="1200" baseline="0" dirty="0" smtClean="0"/>
                        <a:t> је подршка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843">
                <a:tc>
                  <a:txBody>
                    <a:bodyPr/>
                    <a:lstStyle/>
                    <a:p>
                      <a:r>
                        <a:rPr lang="sr-Cyrl-RS" sz="1400" dirty="0" smtClean="0">
                          <a:latin typeface="Trebuchet MS" pitchFamily="34" charset="0"/>
                        </a:rPr>
                        <a:t>Учешће</a:t>
                      </a:r>
                      <a:r>
                        <a:rPr lang="sr-Cyrl-RS" sz="1400" baseline="0" dirty="0" smtClean="0">
                          <a:latin typeface="Trebuchet MS" pitchFamily="34" charset="0"/>
                        </a:rPr>
                        <a:t> чланова групе</a:t>
                      </a:r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b="0" dirty="0" smtClean="0">
                          <a:latin typeface="Trebuchet MS" pitchFamily="34" charset="0"/>
                        </a:rPr>
                        <a:t>Сви чланови учествују</a:t>
                      </a:r>
                      <a:endParaRPr lang="en-US" sz="1200" b="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b="0" dirty="0" smtClean="0">
                          <a:latin typeface="Trebuchet MS" pitchFamily="34" charset="0"/>
                        </a:rPr>
                        <a:t>Учествују само неки </a:t>
                      </a:r>
                      <a:endParaRPr lang="en-US" sz="1200" b="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b="0" dirty="0" smtClean="0">
                          <a:latin typeface="Trebuchet MS" pitchFamily="34" charset="0"/>
                        </a:rPr>
                        <a:t>Један или два члана у</a:t>
                      </a:r>
                      <a:r>
                        <a:rPr lang="sr-Cyrl-RS" sz="1200" b="0" baseline="0" dirty="0" smtClean="0">
                          <a:latin typeface="Trebuchet MS" pitchFamily="34" charset="0"/>
                        </a:rPr>
                        <a:t> групи </a:t>
                      </a:r>
                      <a:r>
                        <a:rPr lang="sr-Cyrl-RS" sz="1200" b="0" dirty="0" smtClean="0">
                          <a:latin typeface="Trebuchet MS" pitchFamily="34" charset="0"/>
                        </a:rPr>
                        <a:t>доминирају</a:t>
                      </a:r>
                      <a:endParaRPr lang="en-US" sz="1200" b="0" dirty="0">
                        <a:latin typeface="Trebuchet MS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843">
                <a:tc>
                  <a:txBody>
                    <a:bodyPr/>
                    <a:lstStyle/>
                    <a:p>
                      <a:r>
                        <a:rPr lang="sr-Cyrl-RS" sz="1400" dirty="0" smtClean="0">
                          <a:latin typeface="Trebuchet MS" pitchFamily="34" charset="0"/>
                        </a:rPr>
                        <a:t>Сарадња ученика са свим члановима групе</a:t>
                      </a:r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>
                          <a:latin typeface="Trebuchet MS" pitchFamily="34" charset="0"/>
                        </a:rPr>
                        <a:t>Ученик сарађује</a:t>
                      </a:r>
                      <a:r>
                        <a:rPr lang="sr-Cyrl-RS" sz="1200" baseline="0" dirty="0" smtClean="0">
                          <a:latin typeface="Trebuchet MS" pitchFamily="34" charset="0"/>
                        </a:rPr>
                        <a:t> са свим члановима групе</a:t>
                      </a:r>
                      <a:endParaRPr lang="en-US" sz="12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>
                          <a:latin typeface="Trebuchet MS" pitchFamily="34" charset="0"/>
                        </a:rPr>
                        <a:t>Ученик сарађује уз мање тешкоће</a:t>
                      </a:r>
                      <a:endParaRPr lang="en-US" sz="12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>
                          <a:latin typeface="Trebuchet MS" pitchFamily="34" charset="0"/>
                        </a:rPr>
                        <a:t>Ученик омета рад групе</a:t>
                      </a:r>
                      <a:endParaRPr lang="en-US" sz="1200" dirty="0">
                        <a:latin typeface="Trebuchet MS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843">
                <a:tc>
                  <a:txBody>
                    <a:bodyPr/>
                    <a:lstStyle/>
                    <a:p>
                      <a:r>
                        <a:rPr lang="sr-Cyrl-RS" sz="1400" dirty="0" smtClean="0">
                          <a:latin typeface="Trebuchet MS" pitchFamily="34" charset="0"/>
                        </a:rPr>
                        <a:t>Поштовање договора у групи</a:t>
                      </a:r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>
                          <a:latin typeface="Trebuchet MS" pitchFamily="34" charset="0"/>
                        </a:rPr>
                        <a:t>Поштује договоре </a:t>
                      </a:r>
                      <a:endParaRPr lang="en-US" sz="12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>
                          <a:latin typeface="Trebuchet MS" pitchFamily="34" charset="0"/>
                        </a:rPr>
                        <a:t>Своје обавезе извршава уз подсећање</a:t>
                      </a:r>
                      <a:endParaRPr lang="en-US" sz="12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>
                          <a:latin typeface="Trebuchet MS" pitchFamily="34" charset="0"/>
                        </a:rPr>
                        <a:t>Ретко извршава своје обавезе</a:t>
                      </a:r>
                      <a:endParaRPr lang="en-US" sz="1200" dirty="0">
                        <a:latin typeface="Trebuchet MS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843">
                <a:tc>
                  <a:txBody>
                    <a:bodyPr/>
                    <a:lstStyle/>
                    <a:p>
                      <a:r>
                        <a:rPr lang="sr-Cyrl-RS" sz="1400" dirty="0" smtClean="0">
                          <a:latin typeface="Trebuchet MS" pitchFamily="34" charset="0"/>
                        </a:rPr>
                        <a:t>Решавање</a:t>
                      </a:r>
                      <a:r>
                        <a:rPr lang="sr-Cyrl-RS" sz="1400" baseline="0" dirty="0" smtClean="0">
                          <a:latin typeface="Trebuchet MS" pitchFamily="34" charset="0"/>
                        </a:rPr>
                        <a:t> задатака групе</a:t>
                      </a:r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>
                          <a:latin typeface="Trebuchet MS" pitchFamily="34" charset="0"/>
                        </a:rPr>
                        <a:t>Ученици су у потпуности посвећени решавању</a:t>
                      </a:r>
                      <a:r>
                        <a:rPr lang="sr-Cyrl-RS" sz="1200" baseline="0" dirty="0" smtClean="0">
                          <a:latin typeface="Trebuchet MS" pitchFamily="34" charset="0"/>
                        </a:rPr>
                        <a:t> проблемских задатака</a:t>
                      </a:r>
                      <a:endParaRPr lang="en-US" sz="12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>
                          <a:latin typeface="Trebuchet MS" pitchFamily="34" charset="0"/>
                        </a:rPr>
                        <a:t>Ученици уз помоћ</a:t>
                      </a:r>
                      <a:r>
                        <a:rPr lang="sr-Cyrl-RS" sz="1200" baseline="0" dirty="0" smtClean="0">
                          <a:latin typeface="Trebuchet MS" pitchFamily="34" charset="0"/>
                        </a:rPr>
                        <a:t> наставника или другова из групе решавају задатке</a:t>
                      </a:r>
                      <a:endParaRPr lang="en-US" sz="12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>
                          <a:latin typeface="Trebuchet MS" pitchFamily="34" charset="0"/>
                        </a:rPr>
                        <a:t>Ученик омета решавање задатака</a:t>
                      </a:r>
                      <a:endParaRPr lang="en-US" sz="1200" dirty="0">
                        <a:latin typeface="Trebuchet MS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843">
                <a:tc>
                  <a:txBody>
                    <a:bodyPr/>
                    <a:lstStyle/>
                    <a:p>
                      <a:r>
                        <a:rPr lang="sr-Cyrl-RS" sz="1400" dirty="0" smtClean="0">
                          <a:latin typeface="Trebuchet MS" pitchFamily="34" charset="0"/>
                        </a:rPr>
                        <a:t>Број исправно урађених задатака</a:t>
                      </a:r>
                      <a:endParaRPr lang="en-US" sz="14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>
                          <a:latin typeface="Trebuchet MS" pitchFamily="34" charset="0"/>
                        </a:rPr>
                        <a:t>Већина задатака</a:t>
                      </a:r>
                      <a:endParaRPr lang="en-US" sz="12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>
                          <a:latin typeface="Trebuchet MS" pitchFamily="34" charset="0"/>
                        </a:rPr>
                        <a:t>Неколико</a:t>
                      </a:r>
                      <a:r>
                        <a:rPr lang="sr-Cyrl-RS" sz="1200" baseline="0" dirty="0" smtClean="0">
                          <a:latin typeface="Trebuchet MS" pitchFamily="34" charset="0"/>
                        </a:rPr>
                        <a:t> задатака</a:t>
                      </a:r>
                      <a:endParaRPr lang="en-US" sz="1200" dirty="0">
                        <a:latin typeface="Trebuchet MS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>
                          <a:latin typeface="Trebuchet MS" pitchFamily="34" charset="0"/>
                        </a:rPr>
                        <a:t>Један или ниједан задатак</a:t>
                      </a:r>
                      <a:endParaRPr lang="en-US" sz="1200" dirty="0">
                        <a:latin typeface="Trebuchet MS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303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Реализација пројекта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4293008"/>
          </a:xfrm>
        </p:spPr>
        <p:txBody>
          <a:bodyPr>
            <a:normAutofit fontScale="92500" lnSpcReduction="10000"/>
          </a:bodyPr>
          <a:lstStyle/>
          <a:p>
            <a:r>
              <a:rPr lang="sr-Cyrl-RS" sz="1800" u="sng" dirty="0" smtClean="0">
                <a:latin typeface="Trebuchet MS" pitchFamily="34" charset="0"/>
              </a:rPr>
              <a:t>Април и прва половина маја</a:t>
            </a:r>
            <a:endParaRPr lang="sr-Cyrl-RS" sz="1800" u="sng" dirty="0">
              <a:latin typeface="Trebuchet MS" pitchFamily="34" charset="0"/>
            </a:endParaRPr>
          </a:p>
          <a:p>
            <a:r>
              <a:rPr lang="sr-Cyrl-RS" sz="1800" u="sng" dirty="0" smtClean="0">
                <a:latin typeface="Trebuchet MS" pitchFamily="34" charset="0"/>
              </a:rPr>
              <a:t>5.часова</a:t>
            </a:r>
            <a:endParaRPr lang="sr-Cyrl-RS" sz="1800" u="sng" dirty="0" smtClean="0">
              <a:latin typeface="Trebuchet MS" pitchFamily="34" charset="0"/>
            </a:endParaRPr>
          </a:p>
          <a:p>
            <a:pPr marL="114300" indent="0">
              <a:buNone/>
            </a:pPr>
            <a:r>
              <a:rPr lang="sr-Cyrl-RS" sz="1800" u="sng" dirty="0">
                <a:latin typeface="Trebuchet MS" pitchFamily="34" charset="0"/>
              </a:rPr>
              <a:t>И</a:t>
            </a:r>
            <a:r>
              <a:rPr lang="sr-Cyrl-RS" sz="1800" u="sng" dirty="0" smtClean="0">
                <a:latin typeface="Trebuchet MS" pitchFamily="34" charset="0"/>
              </a:rPr>
              <a:t>сторијске секције</a:t>
            </a:r>
          </a:p>
          <a:p>
            <a:pPr marL="114300" indent="0">
              <a:buNone/>
            </a:pPr>
            <a:r>
              <a:rPr lang="sr-Cyrl-RS" sz="1800" dirty="0" smtClean="0">
                <a:latin typeface="Trebuchet MS" pitchFamily="34" charset="0"/>
              </a:rPr>
              <a:t>Упознавање ученика са темом пројекта, циљем пројекта и начином рада. Подела истраживачких задатака </a:t>
            </a:r>
            <a:r>
              <a:rPr lang="sr-Cyrl-RS" sz="1800" dirty="0" smtClean="0">
                <a:latin typeface="Trebuchet MS" pitchFamily="34" charset="0"/>
              </a:rPr>
              <a:t>групама као и индивидуалних задатака. </a:t>
            </a:r>
            <a:r>
              <a:rPr lang="sr-Cyrl-RS" sz="1800" dirty="0" smtClean="0">
                <a:latin typeface="Trebuchet MS" pitchFamily="34" charset="0"/>
              </a:rPr>
              <a:t>Изношење ученичких идеја, решавање истраживачког проблема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4046404" cy="4221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*</a:t>
            </a:r>
            <a:r>
              <a:rPr lang="ru-RU" dirty="0" smtClean="0"/>
              <a:t>Лектура </a:t>
            </a:r>
            <a:r>
              <a:rPr lang="ru-RU" dirty="0" err="1"/>
              <a:t>ученичких</a:t>
            </a:r>
            <a:r>
              <a:rPr lang="ru-RU" dirty="0"/>
              <a:t> </a:t>
            </a:r>
            <a:r>
              <a:rPr lang="ru-RU" dirty="0" err="1"/>
              <a:t>текстова</a:t>
            </a:r>
            <a:r>
              <a:rPr lang="ru-RU" dirty="0"/>
              <a:t> за </a:t>
            </a:r>
            <a:r>
              <a:rPr lang="ru-RU" dirty="0" err="1" smtClean="0"/>
              <a:t>часопис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*Рад </a:t>
            </a:r>
            <a:r>
              <a:rPr lang="ru-RU" dirty="0"/>
              <a:t>у </a:t>
            </a:r>
            <a:r>
              <a:rPr lang="ru-RU" dirty="0" err="1"/>
              <a:t>програму</a:t>
            </a:r>
            <a:r>
              <a:rPr lang="ru-RU" dirty="0"/>
              <a:t> </a:t>
            </a:r>
            <a:r>
              <a:rPr lang="ru-RU" dirty="0" smtClean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Publisher</a:t>
            </a:r>
            <a:r>
              <a:rPr lang="ru-RU" dirty="0"/>
              <a:t>/ </a:t>
            </a:r>
            <a:r>
              <a:rPr lang="ru-RU" dirty="0" err="1" smtClean="0"/>
              <a:t>Newsletters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*</a:t>
            </a:r>
            <a:r>
              <a:rPr lang="ru-RU" dirty="0" err="1" smtClean="0"/>
              <a:t>Комуникација</a:t>
            </a:r>
            <a:r>
              <a:rPr lang="ru-RU" dirty="0" smtClean="0"/>
              <a:t>: </a:t>
            </a:r>
            <a:r>
              <a:rPr lang="ru-RU" dirty="0" err="1" smtClean="0"/>
              <a:t>мејл</a:t>
            </a:r>
            <a:r>
              <a:rPr lang="ru-RU" dirty="0" smtClean="0"/>
              <a:t>, </a:t>
            </a:r>
            <a:r>
              <a:rPr lang="ru-RU" dirty="0" err="1" smtClean="0"/>
              <a:t>вибер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*</a:t>
            </a:r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ru-RU" dirty="0" err="1"/>
              <a:t>пројекта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 err="1"/>
              <a:t>Електронски</a:t>
            </a:r>
            <a:r>
              <a:rPr lang="ru-RU" dirty="0"/>
              <a:t> </a:t>
            </a:r>
            <a:r>
              <a:rPr lang="ru-RU" dirty="0" err="1"/>
              <a:t>часопис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„</a:t>
            </a:r>
            <a:r>
              <a:rPr lang="ru-RU" dirty="0" err="1"/>
              <a:t>Драгинац</a:t>
            </a:r>
            <a:r>
              <a:rPr lang="ru-RU" dirty="0"/>
              <a:t>“</a:t>
            </a:r>
          </a:p>
          <a:p>
            <a:pPr marL="0" indent="0">
              <a:buNone/>
            </a:pPr>
            <a:r>
              <a:rPr lang="ru-RU" dirty="0" smtClean="0"/>
              <a:t>*</a:t>
            </a:r>
            <a:r>
              <a:rPr lang="ru-RU" dirty="0" err="1" smtClean="0"/>
              <a:t>Промоција</a:t>
            </a:r>
            <a:r>
              <a:rPr lang="ru-RU" dirty="0" smtClean="0"/>
              <a:t> </a:t>
            </a:r>
            <a:r>
              <a:rPr lang="ru-RU" dirty="0" err="1"/>
              <a:t>часописа</a:t>
            </a:r>
            <a:r>
              <a:rPr lang="ru-RU" dirty="0"/>
              <a:t> на интернету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951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ПРАЋЕЊЕ И ВРЕДНОВАЊЕ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rebuchet MS" pitchFamily="34" charset="0"/>
              </a:rPr>
              <a:t>Показатељи успешности пројекта:</a:t>
            </a:r>
          </a:p>
          <a:p>
            <a:pPr marL="114300" indent="0">
              <a:buNone/>
            </a:pPr>
            <a:r>
              <a:rPr lang="sr-Cyrl-RS" sz="2000" dirty="0" smtClean="0">
                <a:latin typeface="Trebuchet MS" pitchFamily="34" charset="0"/>
              </a:rPr>
              <a:t>-</a:t>
            </a:r>
            <a:r>
              <a:rPr lang="ru-RU" dirty="0" err="1">
                <a:latin typeface="Trebuchet MS" pitchFamily="34" charset="0"/>
              </a:rPr>
              <a:t>Број</a:t>
            </a:r>
            <a:r>
              <a:rPr lang="ru-RU" dirty="0">
                <a:latin typeface="Trebuchet MS" pitchFamily="34" charset="0"/>
              </a:rPr>
              <a:t> </a:t>
            </a:r>
            <a:r>
              <a:rPr lang="ru-RU" dirty="0" err="1">
                <a:latin typeface="Trebuchet MS" pitchFamily="34" charset="0"/>
              </a:rPr>
              <a:t>прегледа</a:t>
            </a:r>
            <a:r>
              <a:rPr lang="ru-RU" dirty="0">
                <a:latin typeface="Trebuchet MS" pitchFamily="34" charset="0"/>
              </a:rPr>
              <a:t> </a:t>
            </a:r>
            <a:r>
              <a:rPr lang="ru-RU" dirty="0" err="1">
                <a:latin typeface="Trebuchet MS" pitchFamily="34" charset="0"/>
              </a:rPr>
              <a:t>часописа</a:t>
            </a:r>
            <a:r>
              <a:rPr lang="ru-RU" dirty="0">
                <a:latin typeface="Trebuchet MS" pitchFamily="34" charset="0"/>
              </a:rPr>
              <a:t> на </a:t>
            </a:r>
            <a:r>
              <a:rPr lang="ru-RU" dirty="0" smtClean="0">
                <a:latin typeface="Trebuchet MS" pitchFamily="34" charset="0"/>
              </a:rPr>
              <a:t>блогу</a:t>
            </a:r>
            <a:endParaRPr lang="ru-RU" dirty="0">
              <a:latin typeface="Trebuchet MS" pitchFamily="34" charset="0"/>
            </a:endParaRPr>
          </a:p>
          <a:p>
            <a:pPr marL="114300" indent="0">
              <a:buNone/>
            </a:pPr>
            <a:r>
              <a:rPr lang="sr-Cyrl-RS" sz="2000" dirty="0" smtClean="0">
                <a:latin typeface="Trebuchet MS" pitchFamily="34" charset="0"/>
              </a:rPr>
              <a:t>-Број прегледа часописа на сајту </a:t>
            </a:r>
            <a:r>
              <a:rPr lang="sr-Cyrl-RS" sz="2000" dirty="0" smtClean="0">
                <a:latin typeface="Trebuchet MS" pitchFamily="34" charset="0"/>
              </a:rPr>
              <a:t>школе</a:t>
            </a:r>
          </a:p>
          <a:p>
            <a:pPr marL="114300" indent="0">
              <a:buNone/>
            </a:pPr>
            <a:r>
              <a:rPr lang="sr-Cyrl-RS" dirty="0" smtClean="0">
                <a:latin typeface="Trebuchet MS" pitchFamily="34" charset="0"/>
              </a:rPr>
              <a:t>- Коментари, свиђања</a:t>
            </a:r>
            <a:endParaRPr lang="sr-Cyrl-RS" sz="2000" dirty="0" smtClean="0">
              <a:latin typeface="Trebuchet MS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>
                <a:latin typeface="Trebuchet MS" pitchFamily="34" charset="0"/>
              </a:rPr>
              <a:t>Вредновање резултата процеса и пројекта:</a:t>
            </a:r>
          </a:p>
          <a:p>
            <a:r>
              <a:rPr lang="sr-Cyrl-RS" sz="2000" dirty="0" smtClean="0">
                <a:latin typeface="Trebuchet MS" pitchFamily="34" charset="0"/>
              </a:rPr>
              <a:t>Методе у току процеса: Барометар </a:t>
            </a:r>
            <a:r>
              <a:rPr lang="sr-Cyrl-RS" sz="2000" dirty="0" smtClean="0">
                <a:latin typeface="Trebuchet MS" pitchFamily="34" charset="0"/>
              </a:rPr>
              <a:t>расположења</a:t>
            </a:r>
          </a:p>
          <a:p>
            <a:pPr marL="0" indent="0">
              <a:buNone/>
            </a:pPr>
            <a:endParaRPr lang="sr-Cyrl-RS" sz="2000" dirty="0" smtClean="0">
              <a:latin typeface="Trebuchet MS" pitchFamily="34" charset="0"/>
            </a:endParaRPr>
          </a:p>
          <a:p>
            <a:pPr marL="114300" indent="0">
              <a:buNone/>
            </a:pPr>
            <a:endParaRPr lang="en-US" sz="2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465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33" y="485364"/>
            <a:ext cx="4896533" cy="588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694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2458" y="381000"/>
            <a:ext cx="4100103" cy="2362200"/>
          </a:xfrm>
        </p:spPr>
        <p:txBody>
          <a:bodyPr/>
          <a:lstStyle/>
          <a:p>
            <a:r>
              <a:rPr lang="sr-Cyrl-RS" dirty="0" smtClean="0"/>
              <a:t>Промоција и презентација пројекта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684" y="381000"/>
            <a:ext cx="4363801" cy="5640288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54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istorija2020.blogspot.com/2020/05/blog-post_6.html</a:t>
            </a:r>
            <a:endParaRPr lang="sr-Cyrl-RS" dirty="0" smtClean="0"/>
          </a:p>
          <a:p>
            <a:endParaRPr lang="sr-Cyrl-R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online.anyflip.com/dciw/cyed/mobile/index.html</a:t>
            </a:r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92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190</TotalTime>
  <Words>371</Words>
  <Application>Microsoft Office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Bookman Old Style</vt:lpstr>
      <vt:lpstr>Rockwell</vt:lpstr>
      <vt:lpstr>Trebuchet MS</vt:lpstr>
      <vt:lpstr>Damask</vt:lpstr>
      <vt:lpstr>ДРАГИНАЦ-електронски часопис историјске секције, други број</vt:lpstr>
      <vt:lpstr>PowerPoint Presentation</vt:lpstr>
      <vt:lpstr>Планирање</vt:lpstr>
      <vt:lpstr>планирање</vt:lpstr>
      <vt:lpstr>Реализација пројекта</vt:lpstr>
      <vt:lpstr>ПРАЋЕЊЕ И ВРЕДНОВАЊЕ</vt:lpstr>
      <vt:lpstr>PowerPoint Presentation</vt:lpstr>
      <vt:lpstr>Промоција и презентација пројекта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СЕДАМ ВЕКОВА МАНАСТИРА ТРОНОША</dc:title>
  <dc:creator>Stolex</dc:creator>
  <cp:lastModifiedBy>14.oktobar</cp:lastModifiedBy>
  <cp:revision>25</cp:revision>
  <dcterms:created xsi:type="dcterms:W3CDTF">2019-07-05T12:21:40Z</dcterms:created>
  <dcterms:modified xsi:type="dcterms:W3CDTF">2020-05-21T11:26:43Z</dcterms:modified>
</cp:coreProperties>
</file>